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684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304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778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045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767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29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23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106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393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981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01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274E2-6FD6-4840-80AF-B61A788DBDF8}" type="datetimeFigureOut">
              <a:rPr lang="fa-IR" smtClean="0"/>
              <a:t>13/04/1444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901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1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r" defTabSz="1800088" rtl="1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r" defTabSz="1800088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r" defTabSz="1800088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" y="0"/>
            <a:ext cx="17999982" cy="251999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0B1183-2E58-0809-DB44-9E16E34A1862}"/>
              </a:ext>
            </a:extLst>
          </p:cNvPr>
          <p:cNvSpPr txBox="1"/>
          <p:nvPr/>
        </p:nvSpPr>
        <p:spPr>
          <a:xfrm>
            <a:off x="535672" y="5539340"/>
            <a:ext cx="17004183" cy="86177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5000" dirty="0">
                <a:cs typeface="B Titr" panose="00000700000000000000" pitchFamily="2" charset="-78"/>
              </a:rPr>
              <a:t>عنوان:</a:t>
            </a:r>
            <a:endParaRPr lang="en-US" sz="5000" dirty="0">
              <a:cs typeface="B Titr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BBB9AB-29FD-944F-675D-87DC1522EDAD}"/>
              </a:ext>
            </a:extLst>
          </p:cNvPr>
          <p:cNvSpPr txBox="1"/>
          <p:nvPr/>
        </p:nvSpPr>
        <p:spPr>
          <a:xfrm>
            <a:off x="9315450" y="6754020"/>
            <a:ext cx="8224405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xmlns="" sd="981765707">
                  <a:custGeom>
                    <a:avLst/>
                    <a:gdLst>
                      <a:gd name="connsiteX0" fmla="*/ 0 w 10670879"/>
                      <a:gd name="connsiteY0" fmla="*/ 0 h 584775"/>
                      <a:gd name="connsiteX1" fmla="*/ 10670879 w 10670879"/>
                      <a:gd name="connsiteY1" fmla="*/ 0 h 584775"/>
                      <a:gd name="connsiteX2" fmla="*/ 10670879 w 10670879"/>
                      <a:gd name="connsiteY2" fmla="*/ 584775 h 584775"/>
                      <a:gd name="connsiteX3" fmla="*/ 0 w 10670879"/>
                      <a:gd name="connsiteY3" fmla="*/ 584775 h 584775"/>
                      <a:gd name="connsiteX4" fmla="*/ 0 w 10670879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70879" h="584775" fill="none" extrusionOk="0">
                        <a:moveTo>
                          <a:pt x="0" y="0"/>
                        </a:moveTo>
                        <a:cubicBezTo>
                          <a:pt x="1533988" y="-33775"/>
                          <a:pt x="5536310" y="138873"/>
                          <a:pt x="10670879" y="0"/>
                        </a:cubicBezTo>
                        <a:cubicBezTo>
                          <a:pt x="10695012" y="72806"/>
                          <a:pt x="10652274" y="439861"/>
                          <a:pt x="10670879" y="584775"/>
                        </a:cubicBezTo>
                        <a:cubicBezTo>
                          <a:pt x="6469839" y="447445"/>
                          <a:pt x="1851482" y="446919"/>
                          <a:pt x="0" y="584775"/>
                        </a:cubicBezTo>
                        <a:cubicBezTo>
                          <a:pt x="27201" y="374681"/>
                          <a:pt x="47523" y="109891"/>
                          <a:pt x="0" y="0"/>
                        </a:cubicBezTo>
                        <a:close/>
                      </a:path>
                      <a:path w="10670879" h="584775" stroke="0" extrusionOk="0">
                        <a:moveTo>
                          <a:pt x="0" y="0"/>
                        </a:moveTo>
                        <a:cubicBezTo>
                          <a:pt x="5232093" y="-101487"/>
                          <a:pt x="7535670" y="-162162"/>
                          <a:pt x="10670879" y="0"/>
                        </a:cubicBezTo>
                        <a:cubicBezTo>
                          <a:pt x="10704382" y="236829"/>
                          <a:pt x="10687442" y="342660"/>
                          <a:pt x="10670879" y="584775"/>
                        </a:cubicBezTo>
                        <a:cubicBezTo>
                          <a:pt x="9151806" y="634840"/>
                          <a:pt x="3400862" y="426326"/>
                          <a:pt x="0" y="584775"/>
                        </a:cubicBezTo>
                        <a:cubicBezTo>
                          <a:pt x="-913" y="335395"/>
                          <a:pt x="28512" y="1963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3000" dirty="0">
                <a:cs typeface="B Titr" panose="00000700000000000000" pitchFamily="2" charset="-78"/>
              </a:rPr>
              <a:t>نویسنده: </a:t>
            </a:r>
            <a:endParaRPr lang="en-US" sz="3000" dirty="0">
              <a:cs typeface="B Titr" panose="000007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A30962-A1C0-10E1-8745-0E431A1E6602}"/>
              </a:ext>
            </a:extLst>
          </p:cNvPr>
          <p:cNvSpPr txBox="1"/>
          <p:nvPr/>
        </p:nvSpPr>
        <p:spPr>
          <a:xfrm>
            <a:off x="9144000" y="7643713"/>
            <a:ext cx="8395854" cy="846385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 eaLnBrk="1" hangingPunct="1">
              <a:defRPr/>
            </a:pPr>
            <a:r>
              <a:rPr lang="fa-IR" altLang="en-US" sz="4000" b="1" dirty="0">
                <a:latin typeface="Times New Roman" panose="02020603050405020304" pitchFamily="18" charset="0"/>
                <a:cs typeface="B Titr" panose="00000700000000000000" pitchFamily="2" charset="-78"/>
              </a:rPr>
              <a:t>چکیده: </a:t>
            </a:r>
          </a:p>
          <a:p>
            <a:pPr indent="486687" algn="just" rtl="1">
              <a:defRPr/>
            </a:pPr>
            <a:r>
              <a:rPr lang="fa-I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ی تهیه پوستر به نکات زیر دقت کنید:</a:t>
            </a:r>
          </a:p>
          <a:p>
            <a:pPr indent="486687" algn="just" rtl="1">
              <a:defRPr/>
            </a:pPr>
            <a:endParaRPr lang="fa-IR" sz="28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اندازه  قلم متن اصلی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26،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برای متون فارسی می باشد. برای لغات انگلیسی از  فونت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Time New Romance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دو سایز کوچکتر از اندازه قلم فارسی استفاده شود.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اندازه فونت عنوان مقاله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50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Titr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زیرعنوان‌ها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30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می‌باشد.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زیر عنوان 1 باید شامل چکیده مقاله باشد.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آخرین زیرعنوان باید شامل چند مرجع منتخب استفاده شده در پوستر باشد.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تمامی شکل‌ها و جداول ارائه شده باید دارای عنوان باشند.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ابعاد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 ابعاد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70</a:t>
            </a:r>
            <a:r>
              <a:rPr lang="ar-S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×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50 (50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سانتیمتر عرض و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70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سانتیمتر طول) و به صورت عمودی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می‌باشد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فاصله متن از لبه کاغذ باید 4 سانتیمتر باشد. 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 باید در یک صفحه تهیه شود.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هر دو فایل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pptx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pdf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پوستر باید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ارسال شود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  <a:defRPr/>
            </a:pP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 توجه به فرمت ارائه شده برای مقالات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پژوهشگران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محترم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تا تاریخ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25 ابان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1401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فرصت دارند تا فایل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‌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های خود را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سایت آپلود نمایند.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108CAB-25F1-7AFF-CF60-72FC663EDB1E}"/>
              </a:ext>
            </a:extLst>
          </p:cNvPr>
          <p:cNvSpPr txBox="1"/>
          <p:nvPr/>
        </p:nvSpPr>
        <p:spPr>
          <a:xfrm>
            <a:off x="535672" y="6761714"/>
            <a:ext cx="8608328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xmlns="" sd="981765707">
                  <a:custGeom>
                    <a:avLst/>
                    <a:gdLst>
                      <a:gd name="connsiteX0" fmla="*/ 0 w 10670879"/>
                      <a:gd name="connsiteY0" fmla="*/ 0 h 584775"/>
                      <a:gd name="connsiteX1" fmla="*/ 10670879 w 10670879"/>
                      <a:gd name="connsiteY1" fmla="*/ 0 h 584775"/>
                      <a:gd name="connsiteX2" fmla="*/ 10670879 w 10670879"/>
                      <a:gd name="connsiteY2" fmla="*/ 584775 h 584775"/>
                      <a:gd name="connsiteX3" fmla="*/ 0 w 10670879"/>
                      <a:gd name="connsiteY3" fmla="*/ 584775 h 584775"/>
                      <a:gd name="connsiteX4" fmla="*/ 0 w 10670879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70879" h="584775" fill="none" extrusionOk="0">
                        <a:moveTo>
                          <a:pt x="0" y="0"/>
                        </a:moveTo>
                        <a:cubicBezTo>
                          <a:pt x="1533988" y="-33775"/>
                          <a:pt x="5536310" y="138873"/>
                          <a:pt x="10670879" y="0"/>
                        </a:cubicBezTo>
                        <a:cubicBezTo>
                          <a:pt x="10695012" y="72806"/>
                          <a:pt x="10652274" y="439861"/>
                          <a:pt x="10670879" y="584775"/>
                        </a:cubicBezTo>
                        <a:cubicBezTo>
                          <a:pt x="6469839" y="447445"/>
                          <a:pt x="1851482" y="446919"/>
                          <a:pt x="0" y="584775"/>
                        </a:cubicBezTo>
                        <a:cubicBezTo>
                          <a:pt x="27201" y="374681"/>
                          <a:pt x="47523" y="109891"/>
                          <a:pt x="0" y="0"/>
                        </a:cubicBezTo>
                        <a:close/>
                      </a:path>
                      <a:path w="10670879" h="584775" stroke="0" extrusionOk="0">
                        <a:moveTo>
                          <a:pt x="0" y="0"/>
                        </a:moveTo>
                        <a:cubicBezTo>
                          <a:pt x="5232093" y="-101487"/>
                          <a:pt x="7535670" y="-162162"/>
                          <a:pt x="10670879" y="0"/>
                        </a:cubicBezTo>
                        <a:cubicBezTo>
                          <a:pt x="10704382" y="236829"/>
                          <a:pt x="10687442" y="342660"/>
                          <a:pt x="10670879" y="584775"/>
                        </a:cubicBezTo>
                        <a:cubicBezTo>
                          <a:pt x="9151806" y="634840"/>
                          <a:pt x="3400862" y="426326"/>
                          <a:pt x="0" y="584775"/>
                        </a:cubicBezTo>
                        <a:cubicBezTo>
                          <a:pt x="-913" y="335395"/>
                          <a:pt x="28512" y="1963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dk1"/>
                </a:solidFill>
                <a:cs typeface="B Titr" panose="00000700000000000000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a-IR" sz="3000" dirty="0"/>
              <a:t>تسهیلات استفاده شده در بنیاد</a:t>
            </a:r>
            <a:r>
              <a:rPr lang="fa-IR" sz="3000" dirty="0" smtClean="0"/>
              <a:t>:</a:t>
            </a:r>
            <a:endParaRPr lang="fa-IR" sz="3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5A29C3-BDF4-A79B-86D9-1FB57320C338}"/>
              </a:ext>
            </a:extLst>
          </p:cNvPr>
          <p:cNvSpPr txBox="1"/>
          <p:nvPr/>
        </p:nvSpPr>
        <p:spPr>
          <a:xfrm>
            <a:off x="535672" y="7643713"/>
            <a:ext cx="8372353" cy="298543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4000" dirty="0">
                <a:latin typeface="Calibri" pitchFamily="34" charset="0"/>
                <a:cs typeface="B Titr" panose="00000700000000000000" pitchFamily="2" charset="-78"/>
              </a:rPr>
              <a:t>اطلاعات</a:t>
            </a:r>
            <a:r>
              <a:rPr lang="fa-IR" altLang="en-US" sz="4000" dirty="0">
                <a:solidFill>
                  <a:srgbClr val="004574"/>
                </a:solidFill>
                <a:latin typeface="Calibri" pitchFamily="34" charset="0"/>
                <a:cs typeface="B Titr" panose="00000700000000000000" pitchFamily="2" charset="-78"/>
              </a:rPr>
              <a:t>:</a:t>
            </a:r>
          </a:p>
          <a:p>
            <a:pPr indent="486687" algn="just" rtl="1">
              <a:defRPr/>
            </a:pPr>
            <a:r>
              <a:rPr lang="fa-I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عکس‌ها و تصاویر از نظر اندازه و وضوح به صورت شفاف و گویا تنظیم شوند. تمامی شکل‌ها و جداول ارائه شده باید داراي عنوان و ارجاع به منابع باشند.</a:t>
            </a:r>
          </a:p>
          <a:p>
            <a:pPr algn="just" rtl="1" eaLnBrk="1" hangingPunct="1">
              <a:defRPr/>
            </a:pPr>
            <a:endParaRPr lang="fa-IR" altLang="en-US" sz="32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 eaLnBrk="1" hangingPunct="1">
              <a:defRPr/>
            </a:pPr>
            <a:endParaRPr lang="fa-IR" altLang="en-US" sz="32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65F12-0D65-5D62-21E9-F8738A36F35B}"/>
              </a:ext>
            </a:extLst>
          </p:cNvPr>
          <p:cNvSpPr txBox="1"/>
          <p:nvPr/>
        </p:nvSpPr>
        <p:spPr>
          <a:xfrm>
            <a:off x="535673" y="19348750"/>
            <a:ext cx="8372352" cy="15749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4000" dirty="0">
                <a:latin typeface="Calibri" pitchFamily="34" charset="0"/>
                <a:cs typeface="B Titr" panose="00000700000000000000" pitchFamily="2" charset="-78"/>
              </a:rPr>
              <a:t>نتیجه گیری:</a:t>
            </a:r>
          </a:p>
          <a:p>
            <a:pPr algn="r" rtl="1"/>
            <a:r>
              <a:rPr lang="fa-IR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وجود بخش جمع‌بندي و نتيجه‌گيري پس از متن اصلي مقاله الزامي است.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D7ADF7-789C-A3CF-74D5-809F630D260A}"/>
              </a:ext>
            </a:extLst>
          </p:cNvPr>
          <p:cNvSpPr txBox="1"/>
          <p:nvPr/>
        </p:nvSpPr>
        <p:spPr>
          <a:xfrm>
            <a:off x="9143998" y="16349544"/>
            <a:ext cx="8395855" cy="23263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4000" dirty="0">
                <a:latin typeface="Calibri" pitchFamily="34" charset="0"/>
                <a:cs typeface="B Titr" panose="00000700000000000000" pitchFamily="2" charset="-78"/>
              </a:rPr>
              <a:t>سوال و هدف تحقیق:</a:t>
            </a:r>
            <a:endParaRPr lang="en-US" altLang="en-US" sz="4000" dirty="0">
              <a:latin typeface="Calibri" pitchFamily="34" charset="0"/>
              <a:cs typeface="B Titr" panose="00000700000000000000" pitchFamily="2" charset="-78"/>
            </a:endParaRPr>
          </a:p>
          <a:p>
            <a:pPr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87" algn="just" rtl="1">
              <a:defRPr/>
            </a:pPr>
            <a:r>
              <a:rPr lang="fa-I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86687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87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756E7-B639-0598-3010-93199DD76949}"/>
              </a:ext>
            </a:extLst>
          </p:cNvPr>
          <p:cNvSpPr txBox="1"/>
          <p:nvPr/>
        </p:nvSpPr>
        <p:spPr>
          <a:xfrm>
            <a:off x="9143999" y="19348750"/>
            <a:ext cx="8395855" cy="23263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3900" dirty="0">
                <a:latin typeface="Calibri" pitchFamily="34" charset="0"/>
                <a:cs typeface="B Titr" panose="00000700000000000000" pitchFamily="2" charset="-78"/>
              </a:rPr>
              <a:t>مبانی نظری یا روش تحقیق:</a:t>
            </a:r>
          </a:p>
          <a:p>
            <a:pPr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87" algn="just" rtl="1">
              <a:defRPr/>
            </a:pPr>
            <a:r>
              <a:rPr lang="fa-I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86687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87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FB7CC-A162-5C7A-9600-7169EB197E72}"/>
              </a:ext>
            </a:extLst>
          </p:cNvPr>
          <p:cNvSpPr txBox="1"/>
          <p:nvPr/>
        </p:nvSpPr>
        <p:spPr>
          <a:xfrm>
            <a:off x="535672" y="14535278"/>
            <a:ext cx="8339989" cy="114140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 eaLnBrk="1" hangingPunct="1">
              <a:defRPr/>
            </a:pPr>
            <a:r>
              <a:rPr lang="fa-IR" altLang="en-US" sz="4000" dirty="0">
                <a:latin typeface="Times New Roman" panose="02020603050405020304" pitchFamily="18" charset="0"/>
                <a:cs typeface="B Titr" panose="00000700000000000000" pitchFamily="2" charset="-78"/>
              </a:rPr>
              <a:t>نتایج و تحلیل:</a:t>
            </a:r>
          </a:p>
          <a:p>
            <a:pPr indent="486687" algn="just" rtl="1">
              <a:defRPr/>
            </a:pPr>
            <a:r>
              <a:rPr lang="fa-IR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نتایج طراحی و شبیه سازی (در 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19309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257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HF</dc:creator>
  <cp:lastModifiedBy>HF</cp:lastModifiedBy>
  <cp:revision>6</cp:revision>
  <dcterms:created xsi:type="dcterms:W3CDTF">2022-11-07T09:35:27Z</dcterms:created>
  <dcterms:modified xsi:type="dcterms:W3CDTF">2022-11-07T11:31:38Z</dcterms:modified>
</cp:coreProperties>
</file>